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 (MS)" panose="020B0604020202020204" charset="0"/>
      <p:regular r:id="rId29"/>
    </p:embeddedFont>
    <p:embeddedFont>
      <p:font typeface="Calibri (MS) Bold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DM Serif Display" pitchFamily="2" charset="0"/>
      <p:regular r:id="rId32"/>
    </p:embeddedFont>
    <p:embeddedFont>
      <p:font typeface="Futura Display" panose="020B0604020202020204" charset="0"/>
      <p:regular r:id="rId33"/>
    </p:embeddedFont>
    <p:embeddedFont>
      <p:font typeface="Playfair Display Bold" panose="020B0604020202020204" charset="0"/>
      <p:regular r:id="rId34"/>
    </p:embeddedFont>
    <p:embeddedFont>
      <p:font typeface="Sugo Display" panose="020B0604020202020204" charset="0"/>
      <p:regular r:id="rId35"/>
    </p:embeddedFont>
    <p:embeddedFont>
      <p:font typeface="Zico Display Inline" panose="020B0604020202020204" charset="-79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80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953400" y="3724745"/>
            <a:ext cx="13507883" cy="126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  <a:spcBef>
                <a:spcPct val="0"/>
              </a:spcBef>
            </a:pPr>
            <a:r>
              <a:rPr lang="en-US" sz="8314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Apple Retail Sales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1466" y="5286889"/>
            <a:ext cx="9865134" cy="62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sz="4318" b="1" dirty="0">
                <a:solidFill>
                  <a:srgbClr val="336DA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Preprocessing &amp;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6422" y="6172670"/>
            <a:ext cx="7218577" cy="56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>
                <a:solidFill>
                  <a:srgbClr val="29AE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Omar Essam &amp; Mohamed Magdy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10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8700" y="2864827"/>
            <a:ext cx="7701476" cy="5858679"/>
          </a:xfrm>
          <a:custGeom>
            <a:avLst/>
            <a:gdLst/>
            <a:ahLst/>
            <a:cxnLst/>
            <a:rect l="l" t="t" r="r" b="b"/>
            <a:pathLst>
              <a:path w="7701476" h="5858679">
                <a:moveTo>
                  <a:pt x="0" y="0"/>
                </a:moveTo>
                <a:lnTo>
                  <a:pt x="7701476" y="0"/>
                </a:lnTo>
                <a:lnTo>
                  <a:pt x="7701476" y="5858680"/>
                </a:lnTo>
                <a:lnTo>
                  <a:pt x="0" y="585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1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44000" y="2959760"/>
            <a:ext cx="8850132" cy="5668813"/>
          </a:xfrm>
          <a:custGeom>
            <a:avLst/>
            <a:gdLst/>
            <a:ahLst/>
            <a:cxnLst/>
            <a:rect l="l" t="t" r="r" b="b"/>
            <a:pathLst>
              <a:path w="8850132" h="5668813">
                <a:moveTo>
                  <a:pt x="0" y="0"/>
                </a:moveTo>
                <a:lnTo>
                  <a:pt x="8850132" y="0"/>
                </a:lnTo>
                <a:lnTo>
                  <a:pt x="8850132" y="5668814"/>
                </a:lnTo>
                <a:lnTo>
                  <a:pt x="0" y="5668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01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-2033871" y="1498063"/>
            <a:ext cx="9050381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SQL -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26939" y="2652323"/>
            <a:ext cx="6689571" cy="2921649"/>
          </a:xfrm>
          <a:custGeom>
            <a:avLst/>
            <a:gdLst/>
            <a:ahLst/>
            <a:cxnLst/>
            <a:rect l="l" t="t" r="r" b="b"/>
            <a:pathLst>
              <a:path w="6689571" h="2921649">
                <a:moveTo>
                  <a:pt x="0" y="0"/>
                </a:moveTo>
                <a:lnTo>
                  <a:pt x="6689572" y="0"/>
                </a:lnTo>
                <a:lnTo>
                  <a:pt x="6689572" y="2921648"/>
                </a:lnTo>
                <a:lnTo>
                  <a:pt x="0" y="2921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8751" b="-2567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485308" y="2652323"/>
            <a:ext cx="4153572" cy="2921649"/>
          </a:xfrm>
          <a:custGeom>
            <a:avLst/>
            <a:gdLst/>
            <a:ahLst/>
            <a:cxnLst/>
            <a:rect l="l" t="t" r="r" b="b"/>
            <a:pathLst>
              <a:path w="4153572" h="2921649">
                <a:moveTo>
                  <a:pt x="0" y="0"/>
                </a:moveTo>
                <a:lnTo>
                  <a:pt x="4153572" y="0"/>
                </a:lnTo>
                <a:lnTo>
                  <a:pt x="4153572" y="2921648"/>
                </a:lnTo>
                <a:lnTo>
                  <a:pt x="0" y="2921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08" t="-6070" r="-160129" b="-246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65175" y="5738458"/>
            <a:ext cx="6651335" cy="2840751"/>
          </a:xfrm>
          <a:custGeom>
            <a:avLst/>
            <a:gdLst/>
            <a:ahLst/>
            <a:cxnLst/>
            <a:rect l="l" t="t" r="r" b="b"/>
            <a:pathLst>
              <a:path w="6651335" h="2840751">
                <a:moveTo>
                  <a:pt x="0" y="0"/>
                </a:moveTo>
                <a:lnTo>
                  <a:pt x="6651336" y="0"/>
                </a:lnTo>
                <a:lnTo>
                  <a:pt x="6651336" y="2840751"/>
                </a:lnTo>
                <a:lnTo>
                  <a:pt x="0" y="2840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8948" r="-59856" b="-2013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485308" y="5825764"/>
            <a:ext cx="7148236" cy="2753445"/>
          </a:xfrm>
          <a:custGeom>
            <a:avLst/>
            <a:gdLst/>
            <a:ahLst/>
            <a:cxnLst/>
            <a:rect l="l" t="t" r="r" b="b"/>
            <a:pathLst>
              <a:path w="7148236" h="2753445">
                <a:moveTo>
                  <a:pt x="0" y="0"/>
                </a:moveTo>
                <a:lnTo>
                  <a:pt x="7148236" y="0"/>
                </a:lnTo>
                <a:lnTo>
                  <a:pt x="7148236" y="2753445"/>
                </a:lnTo>
                <a:lnTo>
                  <a:pt x="0" y="2753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05771" r="-38718" b="-98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291776" y="2557943"/>
            <a:ext cx="6996224" cy="3110408"/>
          </a:xfrm>
          <a:custGeom>
            <a:avLst/>
            <a:gdLst/>
            <a:ahLst/>
            <a:cxnLst/>
            <a:rect l="l" t="t" r="r" b="b"/>
            <a:pathLst>
              <a:path w="6996224" h="3110408">
                <a:moveTo>
                  <a:pt x="0" y="0"/>
                </a:moveTo>
                <a:lnTo>
                  <a:pt x="6996224" y="0"/>
                </a:lnTo>
                <a:lnTo>
                  <a:pt x="6996224" y="3110408"/>
                </a:lnTo>
                <a:lnTo>
                  <a:pt x="0" y="3110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5993" r="-607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2033871" y="1498063"/>
            <a:ext cx="9050381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SQL - Table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372100" y="1889964"/>
            <a:ext cx="11089184" cy="7180409"/>
          </a:xfrm>
          <a:custGeom>
            <a:avLst/>
            <a:gdLst/>
            <a:ahLst/>
            <a:cxnLst/>
            <a:rect l="l" t="t" r="r" b="b"/>
            <a:pathLst>
              <a:path w="11089184" h="7180409">
                <a:moveTo>
                  <a:pt x="0" y="0"/>
                </a:moveTo>
                <a:lnTo>
                  <a:pt x="11089184" y="0"/>
                </a:lnTo>
                <a:lnTo>
                  <a:pt x="11089184" y="7180409"/>
                </a:lnTo>
                <a:lnTo>
                  <a:pt x="0" y="7180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728" b="-47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-2033871" y="1498063"/>
            <a:ext cx="9050381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SQL - ERD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579874" y="1554328"/>
            <a:ext cx="12064445" cy="7178344"/>
          </a:xfrm>
          <a:custGeom>
            <a:avLst/>
            <a:gdLst/>
            <a:ahLst/>
            <a:cxnLst/>
            <a:rect l="l" t="t" r="r" b="b"/>
            <a:pathLst>
              <a:path w="12064445" h="7178344">
                <a:moveTo>
                  <a:pt x="0" y="0"/>
                </a:moveTo>
                <a:lnTo>
                  <a:pt x="12064445" y="0"/>
                </a:lnTo>
                <a:lnTo>
                  <a:pt x="12064445" y="7178344"/>
                </a:lnTo>
                <a:lnTo>
                  <a:pt x="0" y="717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-2033871" y="1498063"/>
            <a:ext cx="9050381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SQL - ERD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07588" y="2784887"/>
            <a:ext cx="12116230" cy="6749638"/>
          </a:xfrm>
          <a:custGeom>
            <a:avLst/>
            <a:gdLst/>
            <a:ahLst/>
            <a:cxnLst/>
            <a:rect l="l" t="t" r="r" b="b"/>
            <a:pathLst>
              <a:path w="12116230" h="6749638">
                <a:moveTo>
                  <a:pt x="0" y="0"/>
                </a:moveTo>
                <a:lnTo>
                  <a:pt x="12116230" y="0"/>
                </a:lnTo>
                <a:lnTo>
                  <a:pt x="12116230" y="6749638"/>
                </a:lnTo>
                <a:lnTo>
                  <a:pt x="0" y="6749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57" b="-173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9976" y="1498063"/>
            <a:ext cx="10291919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visualization (Power BI)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15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12437" y="3652400"/>
            <a:ext cx="7735501" cy="4283534"/>
          </a:xfrm>
          <a:custGeom>
            <a:avLst/>
            <a:gdLst/>
            <a:ahLst/>
            <a:cxnLst/>
            <a:rect l="l" t="t" r="r" b="b"/>
            <a:pathLst>
              <a:path w="7735501" h="4283534">
                <a:moveTo>
                  <a:pt x="0" y="0"/>
                </a:moveTo>
                <a:lnTo>
                  <a:pt x="7735501" y="0"/>
                </a:lnTo>
                <a:lnTo>
                  <a:pt x="7735501" y="4283534"/>
                </a:lnTo>
                <a:lnTo>
                  <a:pt x="0" y="4283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575290" y="3754632"/>
            <a:ext cx="7585128" cy="4181302"/>
          </a:xfrm>
          <a:custGeom>
            <a:avLst/>
            <a:gdLst/>
            <a:ahLst/>
            <a:cxnLst/>
            <a:rect l="l" t="t" r="r" b="b"/>
            <a:pathLst>
              <a:path w="7585128" h="4181302">
                <a:moveTo>
                  <a:pt x="0" y="0"/>
                </a:moveTo>
                <a:lnTo>
                  <a:pt x="7585128" y="0"/>
                </a:lnTo>
                <a:lnTo>
                  <a:pt x="7585128" y="4181302"/>
                </a:lnTo>
                <a:lnTo>
                  <a:pt x="0" y="4181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0291919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visualization (Power BI)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16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91043" y="3860997"/>
            <a:ext cx="7292951" cy="4074937"/>
          </a:xfrm>
          <a:custGeom>
            <a:avLst/>
            <a:gdLst/>
            <a:ahLst/>
            <a:cxnLst/>
            <a:rect l="l" t="t" r="r" b="b"/>
            <a:pathLst>
              <a:path w="7292951" h="4074937">
                <a:moveTo>
                  <a:pt x="0" y="0"/>
                </a:moveTo>
                <a:lnTo>
                  <a:pt x="7292951" y="0"/>
                </a:lnTo>
                <a:lnTo>
                  <a:pt x="7292951" y="4074937"/>
                </a:lnTo>
                <a:lnTo>
                  <a:pt x="0" y="4074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707240" y="3860997"/>
            <a:ext cx="7323460" cy="4055366"/>
          </a:xfrm>
          <a:custGeom>
            <a:avLst/>
            <a:gdLst/>
            <a:ahLst/>
            <a:cxnLst/>
            <a:rect l="l" t="t" r="r" b="b"/>
            <a:pathLst>
              <a:path w="7323460" h="4055366">
                <a:moveTo>
                  <a:pt x="0" y="0"/>
                </a:moveTo>
                <a:lnTo>
                  <a:pt x="7323460" y="0"/>
                </a:lnTo>
                <a:lnTo>
                  <a:pt x="7323460" y="4055366"/>
                </a:lnTo>
                <a:lnTo>
                  <a:pt x="0" y="4055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0291919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visualization (Power BI)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17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07442" y="3687043"/>
            <a:ext cx="7542278" cy="4214248"/>
          </a:xfrm>
          <a:custGeom>
            <a:avLst/>
            <a:gdLst/>
            <a:ahLst/>
            <a:cxnLst/>
            <a:rect l="l" t="t" r="r" b="b"/>
            <a:pathLst>
              <a:path w="7542278" h="4214248">
                <a:moveTo>
                  <a:pt x="0" y="0"/>
                </a:moveTo>
                <a:lnTo>
                  <a:pt x="7542279" y="0"/>
                </a:lnTo>
                <a:lnTo>
                  <a:pt x="7542279" y="4214248"/>
                </a:lnTo>
                <a:lnTo>
                  <a:pt x="0" y="4214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423974" y="3670050"/>
            <a:ext cx="7606726" cy="4231241"/>
          </a:xfrm>
          <a:custGeom>
            <a:avLst/>
            <a:gdLst/>
            <a:ahLst/>
            <a:cxnLst/>
            <a:rect l="l" t="t" r="r" b="b"/>
            <a:pathLst>
              <a:path w="7606726" h="4231241">
                <a:moveTo>
                  <a:pt x="0" y="0"/>
                </a:moveTo>
                <a:lnTo>
                  <a:pt x="7606726" y="0"/>
                </a:lnTo>
                <a:lnTo>
                  <a:pt x="7606726" y="4231241"/>
                </a:lnTo>
                <a:lnTo>
                  <a:pt x="0" y="4231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0291919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visualization (Power BI)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18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308387" y="2652323"/>
            <a:ext cx="11685745" cy="6341770"/>
          </a:xfrm>
          <a:custGeom>
            <a:avLst/>
            <a:gdLst/>
            <a:ahLst/>
            <a:cxnLst/>
            <a:rect l="l" t="t" r="r" b="b"/>
            <a:pathLst>
              <a:path w="11685745" h="6341770">
                <a:moveTo>
                  <a:pt x="0" y="0"/>
                </a:moveTo>
                <a:lnTo>
                  <a:pt x="11685745" y="0"/>
                </a:lnTo>
                <a:lnTo>
                  <a:pt x="11685745" y="6341770"/>
                </a:lnTo>
                <a:lnTo>
                  <a:pt x="0" y="634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9" t="-1178" r="-6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86158" y="3286792"/>
            <a:ext cx="6122228" cy="2776697"/>
          </a:xfrm>
          <a:custGeom>
            <a:avLst/>
            <a:gdLst/>
            <a:ahLst/>
            <a:cxnLst/>
            <a:rect l="l" t="t" r="r" b="b"/>
            <a:pathLst>
              <a:path w="6122228" h="2776697">
                <a:moveTo>
                  <a:pt x="0" y="0"/>
                </a:moveTo>
                <a:lnTo>
                  <a:pt x="6122229" y="0"/>
                </a:lnTo>
                <a:lnTo>
                  <a:pt x="6122229" y="2776697"/>
                </a:lnTo>
                <a:lnTo>
                  <a:pt x="0" y="2776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52" r="-21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1781764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Preprocessing With Python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19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986741" y="3065469"/>
            <a:ext cx="11301259" cy="5113820"/>
          </a:xfrm>
          <a:custGeom>
            <a:avLst/>
            <a:gdLst/>
            <a:ahLst/>
            <a:cxnLst/>
            <a:rect l="l" t="t" r="r" b="b"/>
            <a:pathLst>
              <a:path w="11301259" h="5113820">
                <a:moveTo>
                  <a:pt x="0" y="0"/>
                </a:moveTo>
                <a:lnTo>
                  <a:pt x="11301259" y="0"/>
                </a:lnTo>
                <a:lnTo>
                  <a:pt x="11301259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60472" y="3199223"/>
            <a:ext cx="6330504" cy="2180391"/>
          </a:xfrm>
          <a:custGeom>
            <a:avLst/>
            <a:gdLst/>
            <a:ahLst/>
            <a:cxnLst/>
            <a:rect l="l" t="t" r="r" b="b"/>
            <a:pathLst>
              <a:path w="6330504" h="2180391">
                <a:moveTo>
                  <a:pt x="0" y="0"/>
                </a:moveTo>
                <a:lnTo>
                  <a:pt x="6330504" y="0"/>
                </a:lnTo>
                <a:lnTo>
                  <a:pt x="6330504" y="2180392"/>
                </a:lnTo>
                <a:lnTo>
                  <a:pt x="0" y="2180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81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1781764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Preprocessing With 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123772"/>
            <a:ext cx="1111683" cy="471644"/>
            <a:chOff x="0" y="0"/>
            <a:chExt cx="3795842" cy="16104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95818" cy="1610419"/>
            </a:xfrm>
            <a:custGeom>
              <a:avLst/>
              <a:gdLst/>
              <a:ahLst/>
              <a:cxnLst/>
              <a:rect l="l" t="t" r="r" b="b"/>
              <a:pathLst>
                <a:path w="3795818" h="1610419">
                  <a:moveTo>
                    <a:pt x="0" y="0"/>
                  </a:moveTo>
                  <a:lnTo>
                    <a:pt x="3795818" y="0"/>
                  </a:lnTo>
                  <a:lnTo>
                    <a:pt x="3795818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157756"/>
            <a:ext cx="1995605" cy="461975"/>
            <a:chOff x="0" y="0"/>
            <a:chExt cx="6956607" cy="16104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56562" cy="1610419"/>
            </a:xfrm>
            <a:custGeom>
              <a:avLst/>
              <a:gdLst/>
              <a:ahLst/>
              <a:cxnLst/>
              <a:rect l="l" t="t" r="r" b="b"/>
              <a:pathLst>
                <a:path w="6956562" h="1610419">
                  <a:moveTo>
                    <a:pt x="0" y="0"/>
                  </a:moveTo>
                  <a:lnTo>
                    <a:pt x="6956562" y="0"/>
                  </a:lnTo>
                  <a:lnTo>
                    <a:pt x="6956562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04087" y="3272479"/>
            <a:ext cx="3508139" cy="402747"/>
            <a:chOff x="0" y="0"/>
            <a:chExt cx="14027680" cy="16104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27590" cy="1610419"/>
            </a:xfrm>
            <a:custGeom>
              <a:avLst/>
              <a:gdLst/>
              <a:ahLst/>
              <a:cxnLst/>
              <a:rect l="l" t="t" r="r" b="b"/>
              <a:pathLst>
                <a:path w="14027590" h="1610419">
                  <a:moveTo>
                    <a:pt x="0" y="0"/>
                  </a:moveTo>
                  <a:lnTo>
                    <a:pt x="14027590" y="0"/>
                  </a:lnTo>
                  <a:lnTo>
                    <a:pt x="14027590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9976" y="1660878"/>
            <a:ext cx="4333239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Project Idea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057097"/>
            <a:ext cx="9546398" cy="266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Problem: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Large dataset (250K+ rows) across 5 tables needs cleaning before analysis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Raw data contains missing values, inconsistencies, and potential duplicates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Need proper data structure to enable efficient SQL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100606"/>
            <a:ext cx="9546398" cy="217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Proposed Solution: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Build robust data model with proper relationships between tables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Clean and preprocess the dataset to ensure data integrity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Prepare data for advanced SQL analysis and visualization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04087" y="3205804"/>
            <a:ext cx="7519088" cy="295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What Makes Our Project Stand Out: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Comprehensive data preprocessing approach, not just analysis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Focus on building a solid foundation for future insights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Detailed documentation of every data cleaning step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20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986741" y="2709473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59"/>
                </a:lnTo>
                <a:lnTo>
                  <a:pt x="0" y="6145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95944" y="2895190"/>
            <a:ext cx="6104633" cy="2626028"/>
          </a:xfrm>
          <a:custGeom>
            <a:avLst/>
            <a:gdLst/>
            <a:ahLst/>
            <a:cxnLst/>
            <a:rect l="l" t="t" r="r" b="b"/>
            <a:pathLst>
              <a:path w="6104633" h="2626028">
                <a:moveTo>
                  <a:pt x="0" y="0"/>
                </a:moveTo>
                <a:lnTo>
                  <a:pt x="6104633" y="0"/>
                </a:lnTo>
                <a:lnTo>
                  <a:pt x="6104633" y="2626027"/>
                </a:lnTo>
                <a:lnTo>
                  <a:pt x="0" y="26260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87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1781764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Preprocessing With Python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986741" y="244868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59"/>
                </a:lnTo>
                <a:lnTo>
                  <a:pt x="0" y="6145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64129" y="3065333"/>
            <a:ext cx="6614099" cy="2078167"/>
          </a:xfrm>
          <a:custGeom>
            <a:avLst/>
            <a:gdLst/>
            <a:ahLst/>
            <a:cxnLst/>
            <a:rect l="l" t="t" r="r" b="b"/>
            <a:pathLst>
              <a:path w="6614099" h="2078167">
                <a:moveTo>
                  <a:pt x="0" y="0"/>
                </a:moveTo>
                <a:lnTo>
                  <a:pt x="6614100" y="0"/>
                </a:lnTo>
                <a:lnTo>
                  <a:pt x="6614100" y="2078167"/>
                </a:lnTo>
                <a:lnTo>
                  <a:pt x="0" y="207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9976" y="1498063"/>
            <a:ext cx="11781764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Data Preprocessing With Python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49647" y="2709473"/>
            <a:ext cx="8876437" cy="5802971"/>
          </a:xfrm>
          <a:custGeom>
            <a:avLst/>
            <a:gdLst/>
            <a:ahLst/>
            <a:cxnLst/>
            <a:rect l="l" t="t" r="r" b="b"/>
            <a:pathLst>
              <a:path w="8876437" h="5802971">
                <a:moveTo>
                  <a:pt x="0" y="0"/>
                </a:moveTo>
                <a:lnTo>
                  <a:pt x="8876437" y="0"/>
                </a:lnTo>
                <a:lnTo>
                  <a:pt x="8876437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83780" y="3056109"/>
            <a:ext cx="8074267" cy="968912"/>
          </a:xfrm>
          <a:custGeom>
            <a:avLst/>
            <a:gdLst/>
            <a:ahLst/>
            <a:cxnLst/>
            <a:rect l="l" t="t" r="r" b="b"/>
            <a:pathLst>
              <a:path w="8074267" h="968912">
                <a:moveTo>
                  <a:pt x="0" y="0"/>
                </a:moveTo>
                <a:lnTo>
                  <a:pt x="8074267" y="0"/>
                </a:lnTo>
                <a:lnTo>
                  <a:pt x="8074267" y="968912"/>
                </a:lnTo>
                <a:lnTo>
                  <a:pt x="0" y="968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-1401164" y="1442433"/>
            <a:ext cx="8640533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Simple Model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270322" y="2652323"/>
            <a:ext cx="9747356" cy="6392240"/>
          </a:xfrm>
          <a:custGeom>
            <a:avLst/>
            <a:gdLst/>
            <a:ahLst/>
            <a:cxnLst/>
            <a:rect l="l" t="t" r="r" b="b"/>
            <a:pathLst>
              <a:path w="9747356" h="6392240">
                <a:moveTo>
                  <a:pt x="0" y="0"/>
                </a:moveTo>
                <a:lnTo>
                  <a:pt x="9747356" y="0"/>
                </a:lnTo>
                <a:lnTo>
                  <a:pt x="9747356" y="6392240"/>
                </a:lnTo>
                <a:lnTo>
                  <a:pt x="0" y="639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97" t="-2224" b="-22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-1401164" y="1442433"/>
            <a:ext cx="8640533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Simple Model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464161" y="2669143"/>
            <a:ext cx="10298588" cy="6848561"/>
          </a:xfrm>
          <a:custGeom>
            <a:avLst/>
            <a:gdLst/>
            <a:ahLst/>
            <a:cxnLst/>
            <a:rect l="l" t="t" r="r" b="b"/>
            <a:pathLst>
              <a:path w="10298588" h="6848561">
                <a:moveTo>
                  <a:pt x="0" y="0"/>
                </a:moveTo>
                <a:lnTo>
                  <a:pt x="10298588" y="0"/>
                </a:lnTo>
                <a:lnTo>
                  <a:pt x="10298588" y="6848561"/>
                </a:lnTo>
                <a:lnTo>
                  <a:pt x="0" y="6848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-1401164" y="1442433"/>
            <a:ext cx="8640533" cy="115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7567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Simple 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25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3296" y="5735252"/>
            <a:ext cx="3103565" cy="416319"/>
            <a:chOff x="0" y="0"/>
            <a:chExt cx="8869104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69047" cy="1189715"/>
            </a:xfrm>
            <a:custGeom>
              <a:avLst/>
              <a:gdLst/>
              <a:ahLst/>
              <a:cxnLst/>
              <a:rect l="l" t="t" r="r" b="b"/>
              <a:pathLst>
                <a:path w="8869047" h="1189715">
                  <a:moveTo>
                    <a:pt x="0" y="0"/>
                  </a:moveTo>
                  <a:lnTo>
                    <a:pt x="8869047" y="0"/>
                  </a:lnTo>
                  <a:lnTo>
                    <a:pt x="8869047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2136603" y="1615962"/>
            <a:ext cx="6008841" cy="7728413"/>
          </a:xfrm>
          <a:custGeom>
            <a:avLst/>
            <a:gdLst/>
            <a:ahLst/>
            <a:cxnLst/>
            <a:rect l="l" t="t" r="r" b="b"/>
            <a:pathLst>
              <a:path w="6008841" h="7728413">
                <a:moveTo>
                  <a:pt x="0" y="0"/>
                </a:moveTo>
                <a:lnTo>
                  <a:pt x="6008842" y="0"/>
                </a:lnTo>
                <a:lnTo>
                  <a:pt x="6008842" y="7728413"/>
                </a:lnTo>
                <a:lnTo>
                  <a:pt x="0" y="7728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1103824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Deliverables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5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Deliverables: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Fully cleaned and preprocessed dataset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Entity-Relationship Diagram (ERD) documentation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Jupyter Notebook with detailed preprocessing steps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quality report identifying and resolving issues</a:t>
            </a:r>
          </a:p>
          <a:p>
            <a:pPr algn="l">
              <a:lnSpc>
                <a:spcPts val="3385"/>
              </a:lnSpc>
            </a:pPr>
            <a:endParaRPr lang="en-US" sz="2418" b="1">
              <a:solidFill>
                <a:srgbClr val="0D0D0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3296" y="5668577"/>
            <a:ext cx="9261329" cy="25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Processing Documentation: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loading procedures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Cleaning methodology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Transformation techniques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Validation checks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 query optimization recommendations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26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314700" y="3726641"/>
            <a:ext cx="13266655" cy="208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29"/>
              </a:lnSpc>
              <a:spcBef>
                <a:spcPct val="0"/>
              </a:spcBef>
            </a:pPr>
            <a:r>
              <a:rPr lang="en-US" sz="13607" dirty="0">
                <a:solidFill>
                  <a:srgbClr val="000000"/>
                </a:solidFill>
                <a:latin typeface="Zico Display Inline"/>
                <a:ea typeface="Zico Display Inline"/>
                <a:cs typeface="Zico Display Inline"/>
                <a:sym typeface="Zico Display Inline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72100" y="6074244"/>
            <a:ext cx="8753718" cy="160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Any Further Information please contact: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 dirty="0" err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Name:Omar</a:t>
            </a: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Essam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NO:01123462415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Email: omarhendawey123@gmail.com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Project </a:t>
            </a:r>
            <a:r>
              <a:rPr lang="en-US" sz="2077" b="1" dirty="0" err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Repository:https</a:t>
            </a:r>
            <a:r>
              <a:rPr lang="en-US" sz="2077" b="1" dirty="0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://github.com/3More1/Apple-Sales-Project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9976" y="1660878"/>
            <a:ext cx="4333239" cy="164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 Data Structure</a:t>
            </a:r>
          </a:p>
          <a:p>
            <a:pPr algn="ctr">
              <a:lnSpc>
                <a:spcPts val="6497"/>
              </a:lnSpc>
              <a:spcBef>
                <a:spcPct val="0"/>
              </a:spcBef>
            </a:pPr>
            <a:endParaRPr lang="en-US" sz="5414" u="sng">
              <a:solidFill>
                <a:srgbClr val="1869A6"/>
              </a:solidFill>
              <a:latin typeface="Futura Display"/>
              <a:ea typeface="Futura Display"/>
              <a:cs typeface="Futura Display"/>
              <a:sym typeface="Futura Displa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21508" y="2659365"/>
            <a:ext cx="2202104" cy="402747"/>
            <a:chOff x="0" y="0"/>
            <a:chExt cx="8805356" cy="16104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05300" cy="1610419"/>
            </a:xfrm>
            <a:custGeom>
              <a:avLst/>
              <a:gdLst/>
              <a:ahLst/>
              <a:cxnLst/>
              <a:rect l="l" t="t" r="r" b="b"/>
              <a:pathLst>
                <a:path w="8805300" h="1610419">
                  <a:moveTo>
                    <a:pt x="0" y="0"/>
                  </a:moveTo>
                  <a:lnTo>
                    <a:pt x="8805300" y="0"/>
                  </a:lnTo>
                  <a:lnTo>
                    <a:pt x="8805300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1508" y="4138700"/>
            <a:ext cx="2664452" cy="402747"/>
            <a:chOff x="0" y="0"/>
            <a:chExt cx="10654105" cy="16104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54037" cy="1610419"/>
            </a:xfrm>
            <a:custGeom>
              <a:avLst/>
              <a:gdLst/>
              <a:ahLst/>
              <a:cxnLst/>
              <a:rect l="l" t="t" r="r" b="b"/>
              <a:pathLst>
                <a:path w="10654037" h="1610419">
                  <a:moveTo>
                    <a:pt x="0" y="0"/>
                  </a:moveTo>
                  <a:lnTo>
                    <a:pt x="10654037" y="0"/>
                  </a:lnTo>
                  <a:lnTo>
                    <a:pt x="10654037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1508" y="6950794"/>
            <a:ext cx="3017863" cy="402747"/>
            <a:chOff x="0" y="0"/>
            <a:chExt cx="12067256" cy="16104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67179" cy="1610419"/>
            </a:xfrm>
            <a:custGeom>
              <a:avLst/>
              <a:gdLst/>
              <a:ahLst/>
              <a:cxnLst/>
              <a:rect l="l" t="t" r="r" b="b"/>
              <a:pathLst>
                <a:path w="12067179" h="1610419">
                  <a:moveTo>
                    <a:pt x="0" y="0"/>
                  </a:moveTo>
                  <a:lnTo>
                    <a:pt x="12067179" y="0"/>
                  </a:lnTo>
                  <a:lnTo>
                    <a:pt x="12067179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514302" y="1553608"/>
            <a:ext cx="7898657" cy="7853121"/>
          </a:xfrm>
          <a:custGeom>
            <a:avLst/>
            <a:gdLst/>
            <a:ahLst/>
            <a:cxnLst/>
            <a:rect l="l" t="t" r="r" b="b"/>
            <a:pathLst>
              <a:path w="7898657" h="7853121">
                <a:moveTo>
                  <a:pt x="0" y="0"/>
                </a:moveTo>
                <a:lnTo>
                  <a:pt x="7898657" y="0"/>
                </a:lnTo>
                <a:lnTo>
                  <a:pt x="7898657" y="7853121"/>
                </a:lnTo>
                <a:lnTo>
                  <a:pt x="0" y="7853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704" r="-22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21508" y="2602215"/>
            <a:ext cx="8322492" cy="117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Database Architecture: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Relational database model with 5 interconnected tables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Normalized structure to avoid data redundancy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508" y="4091075"/>
            <a:ext cx="9252905" cy="223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6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Tables &amp; Relationships: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Stores: store_id, store_name, city, country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Category: category_id, category_name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Products: product_id, product_name, category_id, launch_date, price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Sales: sale_id, sale_date, store_id, product_id, quantity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Warranty: claim_id, claim_date, sale_id, repair_status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1508" y="6893644"/>
            <a:ext cx="8322492" cy="152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Relationships Visualization: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Entity-Relationship Diagram (ERD) showing table connections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Primary and foreign key relationships highlighted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3" y="9534525"/>
            <a:ext cx="699135" cy="629382"/>
            <a:chOff x="0" y="0"/>
            <a:chExt cx="932180" cy="839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39176"/>
            </a:xfrm>
            <a:custGeom>
              <a:avLst/>
              <a:gdLst/>
              <a:ahLst/>
              <a:cxnLst/>
              <a:rect l="l" t="t" r="r" b="b"/>
              <a:pathLst>
                <a:path w="932180" h="839176">
                  <a:moveTo>
                    <a:pt x="0" y="0"/>
                  </a:moveTo>
                  <a:lnTo>
                    <a:pt x="932180" y="0"/>
                  </a:lnTo>
                  <a:lnTo>
                    <a:pt x="932180" y="839176"/>
                  </a:lnTo>
                  <a:lnTo>
                    <a:pt x="0" y="83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877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525944" y="2519492"/>
            <a:ext cx="8779912" cy="6240896"/>
          </a:xfrm>
          <a:custGeom>
            <a:avLst/>
            <a:gdLst/>
            <a:ahLst/>
            <a:cxnLst/>
            <a:rect l="l" t="t" r="r" b="b"/>
            <a:pathLst>
              <a:path w="8779912" h="6240896">
                <a:moveTo>
                  <a:pt x="0" y="0"/>
                </a:moveTo>
                <a:lnTo>
                  <a:pt x="8779912" y="0"/>
                </a:lnTo>
                <a:lnTo>
                  <a:pt x="8779912" y="6240896"/>
                </a:lnTo>
                <a:lnTo>
                  <a:pt x="0" y="6240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934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4399302"/>
            <a:ext cx="5464726" cy="1077067"/>
            <a:chOff x="0" y="0"/>
            <a:chExt cx="8392848" cy="16541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92795" cy="1654175"/>
            </a:xfrm>
            <a:custGeom>
              <a:avLst/>
              <a:gdLst/>
              <a:ahLst/>
              <a:cxnLst/>
              <a:rect l="l" t="t" r="r" b="b"/>
              <a:pathLst>
                <a:path w="8392795" h="1654175">
                  <a:moveTo>
                    <a:pt x="0" y="0"/>
                  </a:moveTo>
                  <a:lnTo>
                    <a:pt x="8392795" y="0"/>
                  </a:lnTo>
                  <a:lnTo>
                    <a:pt x="8392795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81938" y="4664693"/>
            <a:ext cx="6069243" cy="54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7"/>
              </a:lnSpc>
              <a:spcBef>
                <a:spcPct val="0"/>
              </a:spcBef>
            </a:pPr>
            <a:r>
              <a:rPr lang="en-US" sz="3622">
                <a:solidFill>
                  <a:srgbClr val="000000"/>
                </a:solidFill>
                <a:latin typeface="Zico Display Inline"/>
                <a:ea typeface="Zico Display Inline"/>
                <a:cs typeface="Zico Display Inline"/>
                <a:sym typeface="Zico Display Inline"/>
              </a:rPr>
              <a:t>Data information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28377" y="3506449"/>
            <a:ext cx="2287205" cy="438165"/>
            <a:chOff x="0" y="0"/>
            <a:chExt cx="6210300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10261" cy="1189715"/>
            </a:xfrm>
            <a:custGeom>
              <a:avLst/>
              <a:gdLst/>
              <a:ahLst/>
              <a:cxnLst/>
              <a:rect l="l" t="t" r="r" b="b"/>
              <a:pathLst>
                <a:path w="6210261" h="1189715">
                  <a:moveTo>
                    <a:pt x="0" y="0"/>
                  </a:moveTo>
                  <a:lnTo>
                    <a:pt x="6210261" y="0"/>
                  </a:lnTo>
                  <a:lnTo>
                    <a:pt x="6210261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34546" y="1885720"/>
            <a:ext cx="8656074" cy="5929410"/>
          </a:xfrm>
          <a:custGeom>
            <a:avLst/>
            <a:gdLst/>
            <a:ahLst/>
            <a:cxnLst/>
            <a:rect l="l" t="t" r="r" b="b"/>
            <a:pathLst>
              <a:path w="8656074" h="5929410">
                <a:moveTo>
                  <a:pt x="0" y="0"/>
                </a:moveTo>
                <a:lnTo>
                  <a:pt x="8656074" y="0"/>
                </a:lnTo>
                <a:lnTo>
                  <a:pt x="8656074" y="5929410"/>
                </a:lnTo>
                <a:lnTo>
                  <a:pt x="0" y="5929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997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End Users &amp;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8377" y="3359135"/>
            <a:ext cx="10740760" cy="349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03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Primary Users: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Analysts: Need clean data for accurate SQL analysis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Business Managers: Require reliable insights to make decisions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 Managers: Want to track store performance metrics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Teams: Need to analyze product performance and warranty issues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08241" y="3125737"/>
            <a:ext cx="3294076" cy="505886"/>
            <a:chOff x="0" y="0"/>
            <a:chExt cx="8316562" cy="12772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16509" cy="1277206"/>
            </a:xfrm>
            <a:custGeom>
              <a:avLst/>
              <a:gdLst/>
              <a:ahLst/>
              <a:cxnLst/>
              <a:rect l="l" t="t" r="r" b="b"/>
              <a:pathLst>
                <a:path w="8316509" h="1277206">
                  <a:moveTo>
                    <a:pt x="0" y="0"/>
                  </a:moveTo>
                  <a:lnTo>
                    <a:pt x="8316509" y="0"/>
                  </a:lnTo>
                  <a:lnTo>
                    <a:pt x="8316509" y="1277206"/>
                  </a:lnTo>
                  <a:lnTo>
                    <a:pt x="0" y="1277206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00680" y="1926860"/>
            <a:ext cx="8771115" cy="4056641"/>
          </a:xfrm>
          <a:custGeom>
            <a:avLst/>
            <a:gdLst/>
            <a:ahLst/>
            <a:cxnLst/>
            <a:rect l="l" t="t" r="r" b="b"/>
            <a:pathLst>
              <a:path w="8771115" h="4056641">
                <a:moveTo>
                  <a:pt x="0" y="0"/>
                </a:moveTo>
                <a:lnTo>
                  <a:pt x="8771115" y="0"/>
                </a:lnTo>
                <a:lnTo>
                  <a:pt x="8771115" y="4056641"/>
                </a:lnTo>
                <a:lnTo>
                  <a:pt x="0" y="405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997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End Users &amp;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241" y="3059062"/>
            <a:ext cx="10327718" cy="24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7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Features of Our Solution: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Consistent and clean dataset structure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Well-documented data preprocessing methodology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Optimized database design for efficient querying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Foundation for reliable analytics dashboards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9976" y="6521867"/>
            <a:ext cx="1865270" cy="476892"/>
            <a:chOff x="0" y="0"/>
            <a:chExt cx="5434062" cy="13893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34028" cy="1389313"/>
            </a:xfrm>
            <a:custGeom>
              <a:avLst/>
              <a:gdLst/>
              <a:ahLst/>
              <a:cxnLst/>
              <a:rect l="l" t="t" r="r" b="b"/>
              <a:pathLst>
                <a:path w="5434028" h="1389313">
                  <a:moveTo>
                    <a:pt x="0" y="0"/>
                  </a:moveTo>
                  <a:lnTo>
                    <a:pt x="5434028" y="0"/>
                  </a:lnTo>
                  <a:lnTo>
                    <a:pt x="5434028" y="1389313"/>
                  </a:lnTo>
                  <a:lnTo>
                    <a:pt x="0" y="1389313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976" y="6464717"/>
            <a:ext cx="11422982" cy="177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Benefits to Users: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Analysts save time with prepared, clean data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Managers gain confidence in data-driven decisions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 get accurate insights into performance and issues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7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10180" y="3619439"/>
            <a:ext cx="2531967" cy="392606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393394" y="5008429"/>
            <a:ext cx="4748558" cy="2966527"/>
          </a:xfrm>
          <a:custGeom>
            <a:avLst/>
            <a:gdLst/>
            <a:ahLst/>
            <a:cxnLst/>
            <a:rect l="l" t="t" r="r" b="b"/>
            <a:pathLst>
              <a:path w="4748558" h="2966527">
                <a:moveTo>
                  <a:pt x="0" y="0"/>
                </a:moveTo>
                <a:lnTo>
                  <a:pt x="4748557" y="0"/>
                </a:lnTo>
                <a:lnTo>
                  <a:pt x="4748557" y="2966527"/>
                </a:lnTo>
                <a:lnTo>
                  <a:pt x="0" y="296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40" r="-15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141951" y="4699395"/>
            <a:ext cx="4114834" cy="3275561"/>
          </a:xfrm>
          <a:custGeom>
            <a:avLst/>
            <a:gdLst/>
            <a:ahLst/>
            <a:cxnLst/>
            <a:rect l="l" t="t" r="r" b="b"/>
            <a:pathLst>
              <a:path w="4114834" h="3275561">
                <a:moveTo>
                  <a:pt x="0" y="0"/>
                </a:moveTo>
                <a:lnTo>
                  <a:pt x="4114834" y="0"/>
                </a:lnTo>
                <a:lnTo>
                  <a:pt x="4114834" y="3275561"/>
                </a:lnTo>
                <a:lnTo>
                  <a:pt x="0" y="3275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09" r="-19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141951" y="1830105"/>
            <a:ext cx="4146049" cy="2869290"/>
          </a:xfrm>
          <a:custGeom>
            <a:avLst/>
            <a:gdLst/>
            <a:ahLst/>
            <a:cxnLst/>
            <a:rect l="l" t="t" r="r" b="b"/>
            <a:pathLst>
              <a:path w="4146049" h="2869290">
                <a:moveTo>
                  <a:pt x="0" y="0"/>
                </a:moveTo>
                <a:lnTo>
                  <a:pt x="4146049" y="0"/>
                </a:lnTo>
                <a:lnTo>
                  <a:pt x="4146049" y="2869290"/>
                </a:lnTo>
                <a:lnTo>
                  <a:pt x="0" y="2869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0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393394" y="1830105"/>
            <a:ext cx="4748558" cy="3178324"/>
          </a:xfrm>
          <a:custGeom>
            <a:avLst/>
            <a:gdLst/>
            <a:ahLst/>
            <a:cxnLst/>
            <a:rect l="l" t="t" r="r" b="b"/>
            <a:pathLst>
              <a:path w="4748558" h="3178324">
                <a:moveTo>
                  <a:pt x="0" y="0"/>
                </a:moveTo>
                <a:lnTo>
                  <a:pt x="4748557" y="0"/>
                </a:lnTo>
                <a:lnTo>
                  <a:pt x="4748557" y="3178324"/>
                </a:lnTo>
                <a:lnTo>
                  <a:pt x="0" y="3178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016" t="-2696" r="-5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4329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Preprocessing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0180" y="3562289"/>
            <a:ext cx="8733820" cy="283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471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 Process: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Analysts: Need clean data for accurate SQL analysis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Business Managers: Require reliable insights to make decisions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 Managers: Want to track store performance metrics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Teams: Need to analyze product performance and warranty issues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8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0595" y="6673074"/>
            <a:ext cx="2684894" cy="416319"/>
            <a:chOff x="0" y="0"/>
            <a:chExt cx="7672663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542466" y="1451076"/>
            <a:ext cx="6168998" cy="7807224"/>
          </a:xfrm>
          <a:custGeom>
            <a:avLst/>
            <a:gdLst/>
            <a:ahLst/>
            <a:cxnLst/>
            <a:rect l="l" t="t" r="r" b="b"/>
            <a:pathLst>
              <a:path w="6168998" h="7807224">
                <a:moveTo>
                  <a:pt x="0" y="0"/>
                </a:moveTo>
                <a:lnTo>
                  <a:pt x="6168998" y="0"/>
                </a:lnTo>
                <a:lnTo>
                  <a:pt x="6168998" y="7807224"/>
                </a:lnTo>
                <a:lnTo>
                  <a:pt x="0" y="7807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4329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Preprocessing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Transformations: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Date standardization across sales and warranty tables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Currency normalization for price data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Geographic data cleaning and enrichment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Categorical data encoding and 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0595" y="6606399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Quality Checks: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Completeness: Ensuring no critical data is missing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Uniqueness: Verifying no problematic duplicates exist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Consistency: Confirming relationships between tables are intact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9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3296" y="5735252"/>
            <a:ext cx="3103565" cy="416319"/>
            <a:chOff x="0" y="0"/>
            <a:chExt cx="8869104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69047" cy="1189715"/>
            </a:xfrm>
            <a:custGeom>
              <a:avLst/>
              <a:gdLst/>
              <a:ahLst/>
              <a:cxnLst/>
              <a:rect l="l" t="t" r="r" b="b"/>
              <a:pathLst>
                <a:path w="8869047" h="1189715">
                  <a:moveTo>
                    <a:pt x="0" y="0"/>
                  </a:moveTo>
                  <a:lnTo>
                    <a:pt x="8869047" y="0"/>
                  </a:lnTo>
                  <a:lnTo>
                    <a:pt x="8869047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669357" y="1670403"/>
            <a:ext cx="6451174" cy="7587897"/>
          </a:xfrm>
          <a:custGeom>
            <a:avLst/>
            <a:gdLst/>
            <a:ahLst/>
            <a:cxnLst/>
            <a:rect l="l" t="t" r="r" b="b"/>
            <a:pathLst>
              <a:path w="6451174" h="7587897">
                <a:moveTo>
                  <a:pt x="0" y="0"/>
                </a:moveTo>
                <a:lnTo>
                  <a:pt x="6451175" y="0"/>
                </a:lnTo>
                <a:lnTo>
                  <a:pt x="6451175" y="7587897"/>
                </a:lnTo>
                <a:lnTo>
                  <a:pt x="0" y="7587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7" t="-10847" r="-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59452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Technologies Used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Primary Tools: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SQL: For data querying, joining, and transformation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Python: For data preprocessing and exploratory analysis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Power BI: For data visualization and Dashboard</a:t>
            </a:r>
          </a:p>
          <a:p>
            <a:pPr algn="l">
              <a:lnSpc>
                <a:spcPts val="3385"/>
              </a:lnSpc>
            </a:pPr>
            <a:endParaRPr lang="en-US" sz="2418" b="1">
              <a:solidFill>
                <a:srgbClr val="0D0D0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3296" y="5668577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Libraries &amp; Frameworks: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Pandas: Data manipulation and cleaning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Matplotlib/Seaborn: Initial data visualization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Jupyter Notebooks: Documentation of preprocessing steps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SQLAlchemy: Python-SQL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794</Words>
  <Application>Microsoft Office PowerPoint</Application>
  <PresentationFormat>Custom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Canva Sans Bold</vt:lpstr>
      <vt:lpstr>Sugo Display</vt:lpstr>
      <vt:lpstr>Futura Display</vt:lpstr>
      <vt:lpstr>Calibri (MS)</vt:lpstr>
      <vt:lpstr>Arial</vt:lpstr>
      <vt:lpstr>DM Serif Display</vt:lpstr>
      <vt:lpstr>Calibri</vt:lpstr>
      <vt:lpstr>Playfair Display Bold</vt:lpstr>
      <vt:lpstr>Zico Display Inline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 Final Project. PPT Template.pptx</dc:title>
  <cp:lastModifiedBy>Omar Essam</cp:lastModifiedBy>
  <cp:revision>2</cp:revision>
  <dcterms:created xsi:type="dcterms:W3CDTF">2006-08-16T00:00:00Z</dcterms:created>
  <dcterms:modified xsi:type="dcterms:W3CDTF">2025-05-12T17:49:14Z</dcterms:modified>
  <dc:identifier>DAGm2kYHHpY</dc:identifier>
</cp:coreProperties>
</file>